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handoutMasterIdLst>
    <p:handoutMasterId r:id="rId21"/>
  </p:handoutMasterIdLst>
  <p:sldIdLst>
    <p:sldId id="256" r:id="rId2"/>
    <p:sldId id="258" r:id="rId3"/>
    <p:sldId id="264" r:id="rId4"/>
    <p:sldId id="297" r:id="rId5"/>
    <p:sldId id="298" r:id="rId6"/>
    <p:sldId id="296" r:id="rId7"/>
    <p:sldId id="302" r:id="rId8"/>
    <p:sldId id="277" r:id="rId9"/>
    <p:sldId id="284" r:id="rId10"/>
    <p:sldId id="274" r:id="rId11"/>
    <p:sldId id="300" r:id="rId12"/>
    <p:sldId id="301" r:id="rId13"/>
    <p:sldId id="282" r:id="rId14"/>
    <p:sldId id="303" r:id="rId15"/>
    <p:sldId id="305" r:id="rId16"/>
    <p:sldId id="304" r:id="rId17"/>
    <p:sldId id="289" r:id="rId18"/>
    <p:sldId id="285" r:id="rId19"/>
    <p:sldId id="288" r:id="rId20"/>
  </p:sldIdLst>
  <p:sldSz cx="9144000" cy="6858000" type="screen4x3"/>
  <p:notesSz cx="6797675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5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34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534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CE0B5054-6697-4DDA-A805-862B009B94DE}" type="datetimeFigureOut">
              <a:rPr lang="fr-FR" smtClean="0"/>
              <a:t>08/11/2022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377320"/>
            <a:ext cx="2945659" cy="49534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377320"/>
            <a:ext cx="2945659" cy="49534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B1866EC0-57E9-4EEE-8976-4F1F7A22FF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1905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9A25-6AC8-4883-936A-CA5298D55ACB}" type="datetimeFigureOut">
              <a:rPr lang="fr-FR" smtClean="0"/>
              <a:t>08/11/2022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CD7E9F2C-AFFB-4AA8-A857-B20C8461EF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587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9A25-6AC8-4883-936A-CA5298D55ACB}" type="datetimeFigureOut">
              <a:rPr lang="fr-FR" smtClean="0"/>
              <a:t>08/11/2022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D7E9F2C-AFFB-4AA8-A857-B20C8461EF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4904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9A25-6AC8-4883-936A-CA5298D55ACB}" type="datetimeFigureOut">
              <a:rPr lang="fr-FR" smtClean="0"/>
              <a:t>08/11/2022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D7E9F2C-AFFB-4AA8-A857-B20C8461EF72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5212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9A25-6AC8-4883-936A-CA5298D55ACB}" type="datetimeFigureOut">
              <a:rPr lang="fr-FR" smtClean="0"/>
              <a:t>08/11/2022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D7E9F2C-AFFB-4AA8-A857-B20C8461EF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63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9A25-6AC8-4883-936A-CA5298D55ACB}" type="datetimeFigureOut">
              <a:rPr lang="fr-FR" smtClean="0"/>
              <a:t>08/11/2022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D7E9F2C-AFFB-4AA8-A857-B20C8461EF72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545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9A25-6AC8-4883-936A-CA5298D55ACB}" type="datetimeFigureOut">
              <a:rPr lang="fr-FR" smtClean="0"/>
              <a:t>08/11/2022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D7E9F2C-AFFB-4AA8-A857-B20C8461EF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5204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9A25-6AC8-4883-936A-CA5298D55ACB}" type="datetimeFigureOut">
              <a:rPr lang="fr-FR" smtClean="0"/>
              <a:t>08/11/2022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9F2C-AFFB-4AA8-A857-B20C8461EF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6276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9A25-6AC8-4883-936A-CA5298D55ACB}" type="datetimeFigureOut">
              <a:rPr lang="fr-FR" smtClean="0"/>
              <a:t>08/11/2022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9F2C-AFFB-4AA8-A857-B20C8461EF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95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9A25-6AC8-4883-936A-CA5298D55ACB}" type="datetimeFigureOut">
              <a:rPr lang="fr-FR" smtClean="0"/>
              <a:t>08/11/2022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9F2C-AFFB-4AA8-A857-B20C8461EF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9046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9A25-6AC8-4883-936A-CA5298D55ACB}" type="datetimeFigureOut">
              <a:rPr lang="fr-FR" smtClean="0"/>
              <a:t>08/11/2022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D7E9F2C-AFFB-4AA8-A857-B20C8461EF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9813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9A25-6AC8-4883-936A-CA5298D55ACB}" type="datetimeFigureOut">
              <a:rPr lang="fr-FR" smtClean="0"/>
              <a:t>08/11/2022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D7E9F2C-AFFB-4AA8-A857-B20C8461EF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8075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9A25-6AC8-4883-936A-CA5298D55ACB}" type="datetimeFigureOut">
              <a:rPr lang="fr-FR" smtClean="0"/>
              <a:t>08/11/2022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D7E9F2C-AFFB-4AA8-A857-B20C8461EF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2850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9A25-6AC8-4883-936A-CA5298D55ACB}" type="datetimeFigureOut">
              <a:rPr lang="fr-FR" smtClean="0"/>
              <a:t>08/11/2022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9F2C-AFFB-4AA8-A857-B20C8461EF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2608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9A25-6AC8-4883-936A-CA5298D55ACB}" type="datetimeFigureOut">
              <a:rPr lang="fr-FR" smtClean="0"/>
              <a:t>08/11/2022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9F2C-AFFB-4AA8-A857-B20C8461EF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2392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9A25-6AC8-4883-936A-CA5298D55ACB}" type="datetimeFigureOut">
              <a:rPr lang="fr-FR" smtClean="0"/>
              <a:t>08/11/2022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9F2C-AFFB-4AA8-A857-B20C8461EF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3977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9A25-6AC8-4883-936A-CA5298D55ACB}" type="datetimeFigureOut">
              <a:rPr lang="fr-FR" smtClean="0"/>
              <a:t>08/11/2022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D7E9F2C-AFFB-4AA8-A857-B20C8461EF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5774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59A25-6AC8-4883-936A-CA5298D55ACB}" type="datetimeFigureOut">
              <a:rPr lang="fr-FR" smtClean="0"/>
              <a:t>08/11/2022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D7E9F2C-AFFB-4AA8-A857-B20C8461EF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3838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88259" y="580069"/>
            <a:ext cx="8713693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057400" algn="l"/>
              </a:tabLst>
            </a:pPr>
            <a:endParaRPr lang="fr-F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tabLst>
                <a:tab pos="2057400" algn="l"/>
              </a:tabLst>
            </a:pP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</a:p>
          <a:p>
            <a:pPr algn="ctr">
              <a:tabLst>
                <a:tab pos="2057400" algn="l"/>
              </a:tabLst>
            </a:pP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COLLEGE DE BARR</a:t>
            </a:r>
            <a:endParaRPr lang="fr-F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tabLst>
                <a:tab pos="2057400" algn="l"/>
              </a:tabLst>
            </a:pPr>
            <a:endParaRPr lang="fr-F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tabLst>
                <a:tab pos="2057400" algn="l"/>
              </a:tabLst>
            </a:pPr>
            <a:endParaRPr lang="fr-F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tabLst>
                <a:tab pos="2057400" algn="l"/>
              </a:tabLst>
            </a:pPr>
            <a:endParaRPr lang="fr-F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tabLst>
                <a:tab pos="2057400" algn="l"/>
              </a:tabLst>
            </a:pPr>
            <a: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ACCUEIL DES PARENTS</a:t>
            </a:r>
          </a:p>
          <a:p>
            <a:pPr algn="ctr">
              <a:tabLst>
                <a:tab pos="2057400" algn="l"/>
              </a:tabLst>
            </a:pPr>
            <a: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D’ELEVES DE 3</a:t>
            </a:r>
            <a:r>
              <a:rPr lang="fr-FR" sz="3600" b="1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</a:p>
          <a:p>
            <a:pPr algn="ctr"/>
            <a:endParaRPr lang="fr-FR" sz="36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      13 Septembre 2022</a:t>
            </a:r>
          </a:p>
        </p:txBody>
      </p:sp>
      <p:pic>
        <p:nvPicPr>
          <p:cNvPr id="8" name="Picture 3" descr="C:\Users\pa\Documents\#Année scolaire 2018-2019\Photos\vue collège.JPG">
            <a:extLst>
              <a:ext uri="{FF2B5EF4-FFF2-40B4-BE49-F238E27FC236}">
                <a16:creationId xmlns:a16="http://schemas.microsoft.com/office/drawing/2014/main" id="{5B3F0389-F6E4-4CF0-B678-008AC645B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94966" y="910069"/>
            <a:ext cx="2640000" cy="19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3803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455911" y="241176"/>
            <a:ext cx="6622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 : Mon bureau numérique</a:t>
            </a:r>
          </a:p>
        </p:txBody>
      </p:sp>
      <p:sp>
        <p:nvSpPr>
          <p:cNvPr id="6" name="Rectangle 5"/>
          <p:cNvSpPr/>
          <p:nvPr/>
        </p:nvSpPr>
        <p:spPr>
          <a:xfrm>
            <a:off x="880819" y="1097057"/>
            <a:ext cx="7967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https://clg-barr.monbureaunumerique.fr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6B0656F-0578-70C6-263D-BE876652BF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66" t="21660" r="12862" b="11852"/>
          <a:stretch/>
        </p:blipFill>
        <p:spPr>
          <a:xfrm>
            <a:off x="456286" y="1891382"/>
            <a:ext cx="8621575" cy="4272414"/>
          </a:xfrm>
          <a:prstGeom prst="rect">
            <a:avLst/>
          </a:prstGeom>
        </p:spPr>
      </p:pic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4419690F-7771-0DF1-2574-C08459B96868}"/>
              </a:ext>
            </a:extLst>
          </p:cNvPr>
          <p:cNvSpPr/>
          <p:nvPr/>
        </p:nvSpPr>
        <p:spPr>
          <a:xfrm rot="1227381">
            <a:off x="6097474" y="2419906"/>
            <a:ext cx="1336109" cy="38124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6192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455911" y="241176"/>
            <a:ext cx="6622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 : Mon bureau numérique</a:t>
            </a:r>
          </a:p>
        </p:txBody>
      </p:sp>
      <p:sp>
        <p:nvSpPr>
          <p:cNvPr id="6" name="Rectangle 5"/>
          <p:cNvSpPr/>
          <p:nvPr/>
        </p:nvSpPr>
        <p:spPr>
          <a:xfrm>
            <a:off x="880819" y="1097057"/>
            <a:ext cx="7967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https://clg-barr.monbureaunumerique.fr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7B6005C-29DE-8EDD-BAB6-0BAC816626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25" t="27593" r="34479" b="13889"/>
          <a:stretch/>
        </p:blipFill>
        <p:spPr>
          <a:xfrm>
            <a:off x="2047875" y="1819274"/>
            <a:ext cx="4714875" cy="4790678"/>
          </a:xfrm>
          <a:prstGeom prst="rect">
            <a:avLst/>
          </a:prstGeom>
        </p:spPr>
      </p:pic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2E426C25-130D-A2E1-3A4E-80530E86E557}"/>
              </a:ext>
            </a:extLst>
          </p:cNvPr>
          <p:cNvSpPr/>
          <p:nvPr/>
        </p:nvSpPr>
        <p:spPr>
          <a:xfrm rot="1227381">
            <a:off x="1480403" y="2915205"/>
            <a:ext cx="1336109" cy="38124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1876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455911" y="241176"/>
            <a:ext cx="6622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 : Mon bureau numérique</a:t>
            </a:r>
          </a:p>
        </p:txBody>
      </p:sp>
      <p:sp>
        <p:nvSpPr>
          <p:cNvPr id="6" name="Rectangle 5"/>
          <p:cNvSpPr/>
          <p:nvPr/>
        </p:nvSpPr>
        <p:spPr>
          <a:xfrm>
            <a:off x="880819" y="1097057"/>
            <a:ext cx="7967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https://clg-barr.monbureaunumerique.fr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67F3998-021D-606B-1B7F-7FBB8FB978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50" t="39630" r="30625" b="11481"/>
          <a:stretch/>
        </p:blipFill>
        <p:spPr>
          <a:xfrm>
            <a:off x="1607222" y="1681832"/>
            <a:ext cx="6393058" cy="493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444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793391" y="241176"/>
            <a:ext cx="3518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Cadre sanitaire</a:t>
            </a:r>
          </a:p>
        </p:txBody>
      </p:sp>
      <p:sp>
        <p:nvSpPr>
          <p:cNvPr id="3" name="Rectangle 2"/>
          <p:cNvSpPr/>
          <p:nvPr/>
        </p:nvSpPr>
        <p:spPr>
          <a:xfrm>
            <a:off x="887729" y="1441446"/>
            <a:ext cx="8051556" cy="443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Protocole sanitaire : niveau « socle » pour cette rentrée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Les gestes barrières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Information des familles si cas positif dans la classe</a:t>
            </a:r>
          </a:p>
          <a:p>
            <a:pPr>
              <a:lnSpc>
                <a:spcPct val="150000"/>
              </a:lnSpc>
            </a:pPr>
            <a:endParaRPr lang="fr-FR" altLang="fr-FR" sz="32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18995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09714" y="91707"/>
            <a:ext cx="6596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enjeux de la classe de 3e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09B4FB8-A753-4F8C-9C32-AB747C8FB7EE}"/>
              </a:ext>
            </a:extLst>
          </p:cNvPr>
          <p:cNvSpPr txBox="1"/>
          <p:nvPr/>
        </p:nvSpPr>
        <p:spPr>
          <a:xfrm>
            <a:off x="1603257" y="738038"/>
            <a:ext cx="6409592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Diplôme National du Brevet</a:t>
            </a:r>
          </a:p>
          <a:p>
            <a:r>
              <a:rPr 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</a:t>
            </a:r>
          </a:p>
          <a:p>
            <a:r>
              <a:rPr 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fr-FR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C59585B-692D-4332-806D-04C50C3FA81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1" b="69314"/>
          <a:stretch/>
        </p:blipFill>
        <p:spPr bwMode="auto">
          <a:xfrm>
            <a:off x="1626703" y="1554428"/>
            <a:ext cx="3181350" cy="4114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C7E2982-48FE-459D-866A-60AA1619DC6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88" b="35024"/>
          <a:stretch/>
        </p:blipFill>
        <p:spPr bwMode="auto">
          <a:xfrm>
            <a:off x="5092798" y="1554428"/>
            <a:ext cx="2827020" cy="51479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BE2CC13-629F-4027-BF72-1CA710083043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45" b="24974"/>
          <a:stretch/>
        </p:blipFill>
        <p:spPr bwMode="auto">
          <a:xfrm>
            <a:off x="3053081" y="5370373"/>
            <a:ext cx="2736000" cy="133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84276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09714" y="311514"/>
            <a:ext cx="6596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enjeux de la classe de 3e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09B4FB8-A753-4F8C-9C32-AB747C8FB7EE}"/>
              </a:ext>
            </a:extLst>
          </p:cNvPr>
          <p:cNvSpPr txBox="1"/>
          <p:nvPr/>
        </p:nvSpPr>
        <p:spPr>
          <a:xfrm>
            <a:off x="1603257" y="1283161"/>
            <a:ext cx="64095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L’orientation</a:t>
            </a:r>
          </a:p>
          <a:p>
            <a:r>
              <a:rPr 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r-F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Intervention de M. Gsell, Psy-EN   </a:t>
            </a:r>
            <a:r>
              <a:rPr 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</a:p>
          <a:p>
            <a:r>
              <a:rPr 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fr-FR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3144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61238" y="443399"/>
            <a:ext cx="5314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Calendrier prévisionnel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09B4FB8-A753-4F8C-9C32-AB747C8FB7EE}"/>
              </a:ext>
            </a:extLst>
          </p:cNvPr>
          <p:cNvSpPr txBox="1"/>
          <p:nvPr/>
        </p:nvSpPr>
        <p:spPr>
          <a:xfrm>
            <a:off x="1573823" y="1424354"/>
            <a:ext cx="6409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4A9021B3-F251-40AE-9164-3DCF178573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320069"/>
              </p:ext>
            </p:extLst>
          </p:nvPr>
        </p:nvGraphicFramePr>
        <p:xfrm>
          <a:off x="1573822" y="1617980"/>
          <a:ext cx="6479931" cy="28599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183659">
                  <a:extLst>
                    <a:ext uri="{9D8B030D-6E8A-4147-A177-3AD203B41FA5}">
                      <a16:colId xmlns:a16="http://schemas.microsoft.com/office/drawing/2014/main" val="3978230396"/>
                    </a:ext>
                  </a:extLst>
                </a:gridCol>
                <a:gridCol w="4296272">
                  <a:extLst>
                    <a:ext uri="{9D8B030D-6E8A-4147-A177-3AD203B41FA5}">
                      <a16:colId xmlns:a16="http://schemas.microsoft.com/office/drawing/2014/main" val="271585335"/>
                    </a:ext>
                  </a:extLst>
                </a:gridCol>
              </a:tblGrid>
              <a:tr h="545860"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 28 novembre au 09 décembre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Conseils de classe du 1</a:t>
                      </a:r>
                      <a:r>
                        <a:rPr lang="fr-FR" sz="1400" b="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</a:t>
                      </a:r>
                      <a:r>
                        <a:rPr lang="fr-FR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trimestre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606217"/>
                  </a:ext>
                </a:extLst>
              </a:tr>
              <a:tr h="545860">
                <a:tc>
                  <a:txBody>
                    <a:bodyPr/>
                    <a:lstStyle/>
                    <a:p>
                      <a:pPr algn="l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Mardi 13 décembre à partir de 16h30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Rencontre parents/professeurs avec remise des bulletins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780676"/>
                  </a:ext>
                </a:extLst>
              </a:tr>
              <a:tr h="596208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Séquence d’observation en milieu Professionnel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 06 au 10 février 2023 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940826"/>
                  </a:ext>
                </a:extLst>
              </a:tr>
              <a:tr h="390664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Oral blanc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 dates et informations feront l’objet d’une communication ultérieure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470808"/>
                  </a:ext>
                </a:extLst>
              </a:tr>
              <a:tr h="390664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Brevet blanc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48603"/>
                  </a:ext>
                </a:extLst>
              </a:tr>
              <a:tr h="390664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Projets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376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4585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6325" y="1528479"/>
            <a:ext cx="7839075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0113" lvl="2" indent="-457200" defTabSz="449263">
              <a:spcBef>
                <a:spcPts val="12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r-FR" altLang="fr-F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Devoirs Faits</a:t>
            </a:r>
          </a:p>
          <a:p>
            <a:pPr marL="900113" lvl="2" indent="-457200" defTabSz="449263">
              <a:spcBef>
                <a:spcPts val="12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r-FR" altLang="fr-F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PPRE proposé aux élèves en difficulté scolaire</a:t>
            </a:r>
            <a:endParaRPr lang="en-GB" altLang="fr-FR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900113" lvl="2" indent="-457200" defTabSz="449263">
              <a:spcBef>
                <a:spcPts val="12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r-FR" altLang="fr-F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 (Plan d’Accompagnement Personnalisé)</a:t>
            </a:r>
          </a:p>
          <a:p>
            <a:pPr marL="900113" lvl="2" indent="-457200" defTabSz="449263">
              <a:spcBef>
                <a:spcPts val="12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r-FR" altLang="fr-F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 (Projet d’accueil individualisé) : médical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239901" y="396993"/>
            <a:ext cx="7675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accompagner votre enfant ?</a:t>
            </a:r>
          </a:p>
        </p:txBody>
      </p:sp>
    </p:spTree>
    <p:extLst>
      <p:ext uri="{BB962C8B-B14F-4D97-AF65-F5344CB8AC3E}">
        <p14:creationId xmlns:p14="http://schemas.microsoft.com/office/powerpoint/2010/main" val="1244676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9859" y="1964335"/>
            <a:ext cx="757048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altLang="fr-F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Parent délégué au conseil de classe de votre enfant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FR" altLang="fr-FR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altLang="fr-F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Représentant des parents au Conseil d’Administration : Elections le 07 octobre 2022</a:t>
            </a:r>
          </a:p>
          <a:p>
            <a:endParaRPr lang="fr-FR" altLang="fr-FR" sz="32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fr-FR" altLang="fr-FR" sz="32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495824" y="266518"/>
            <a:ext cx="49552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Votre implication</a:t>
            </a:r>
          </a:p>
          <a:p>
            <a:pPr algn="ctr"/>
            <a:r>
              <a:rPr lang="fr-FR" sz="36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la vie du collège</a:t>
            </a:r>
          </a:p>
        </p:txBody>
      </p:sp>
    </p:spTree>
    <p:extLst>
      <p:ext uri="{BB962C8B-B14F-4D97-AF65-F5344CB8AC3E}">
        <p14:creationId xmlns:p14="http://schemas.microsoft.com/office/powerpoint/2010/main" val="1927069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890440" y="2429560"/>
            <a:ext cx="6194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Avez-vous des Questions ?</a:t>
            </a:r>
          </a:p>
        </p:txBody>
      </p:sp>
    </p:spTree>
    <p:extLst>
      <p:ext uri="{BB962C8B-B14F-4D97-AF65-F5344CB8AC3E}">
        <p14:creationId xmlns:p14="http://schemas.microsoft.com/office/powerpoint/2010/main" val="3069719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31758" y="291589"/>
            <a:ext cx="6011879" cy="5589021"/>
          </a:xfrm>
        </p:spPr>
        <p:txBody>
          <a:bodyPr>
            <a:normAutofit fontScale="85000" lnSpcReduction="20000"/>
          </a:bodyPr>
          <a:lstStyle/>
          <a:p>
            <a:pPr marL="0" indent="0" algn="ctr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fr-FR" altLang="fr-F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SOMMAIRE</a:t>
            </a:r>
          </a:p>
          <a:p>
            <a:pPr marL="0" indent="0" algn="ctr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endParaRPr lang="fr-FR" alt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Le personnel du collège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Les élèves</a:t>
            </a:r>
          </a:p>
          <a:p>
            <a:pPr marL="571500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Effectifs</a:t>
            </a:r>
          </a:p>
          <a:p>
            <a:pPr marL="571500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Résultats au DNB et Affectations</a:t>
            </a:r>
          </a:p>
          <a:p>
            <a:pPr marL="571500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Vie scolaire</a:t>
            </a:r>
          </a:p>
          <a:p>
            <a:pPr marL="571500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Mon Bureau Numérique</a:t>
            </a:r>
          </a:p>
          <a:p>
            <a:pPr marL="571500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Cadre sanitaire</a:t>
            </a:r>
          </a:p>
          <a:p>
            <a:pPr marL="571500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Les enjeux de la classe de 3</a:t>
            </a:r>
            <a:r>
              <a:rPr lang="fr-FR" altLang="fr-FR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fr-FR" alt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Calendrier prévisionnel</a:t>
            </a:r>
          </a:p>
          <a:p>
            <a:pPr>
              <a:lnSpc>
                <a:spcPct val="110000"/>
              </a:lnSpc>
            </a:pP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Comment accompagner votre enfant 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Associations de parents d’élèves</a:t>
            </a:r>
          </a:p>
        </p:txBody>
      </p:sp>
    </p:spTree>
    <p:extLst>
      <p:ext uri="{BB962C8B-B14F-4D97-AF65-F5344CB8AC3E}">
        <p14:creationId xmlns:p14="http://schemas.microsoft.com/office/powerpoint/2010/main" val="3830367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74643" y="116205"/>
            <a:ext cx="8611253" cy="4719917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fr-FR" altLang="fr-FR" sz="32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Equipe d’encadrement</a:t>
            </a:r>
          </a:p>
          <a:p>
            <a:pPr marL="0" indent="0" eaLnBrk="1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fr-FR" alt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fr-FR" alt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Proviseure		</a:t>
            </a:r>
          </a:p>
          <a:p>
            <a:pPr marL="0" indent="0" eaLnBrk="1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fr-FR" altLang="fr-FR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Mme EBODE</a:t>
            </a:r>
          </a:p>
          <a:p>
            <a:pPr marL="0" indent="0" eaLnBrk="1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fr-FR" altLang="fr-FR" sz="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fr-FR" alt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Principale adjointe</a:t>
            </a:r>
          </a:p>
          <a:p>
            <a:pPr marL="0" indent="0" eaLnBrk="1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fr-FR" altLang="fr-FR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Mme BOEHM</a:t>
            </a:r>
          </a:p>
          <a:p>
            <a:pPr marL="0" indent="0" eaLnBrk="1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fr-FR" altLang="fr-FR" sz="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fr-FR" alt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Conseillers Principaux d’Education</a:t>
            </a:r>
          </a:p>
          <a:p>
            <a:pPr marL="0" indent="0" eaLnBrk="1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fr-FR" altLang="fr-FR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Mme GRACI – M. DROUANT</a:t>
            </a:r>
          </a:p>
          <a:p>
            <a:pPr marL="0" indent="0" eaLnBrk="1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fr-FR" alt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2938541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919466" y="546511"/>
            <a:ext cx="8611253" cy="4719917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fr-FR" altLang="fr-FR" sz="32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Personnel administratif</a:t>
            </a:r>
          </a:p>
          <a:p>
            <a:pPr marL="0" indent="0" eaLnBrk="1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fr-FR" altLang="fr-FR" sz="3200" b="1" u="sng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fr-FR" alt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Gestionnaire		</a:t>
            </a:r>
          </a:p>
          <a:p>
            <a:pPr marL="0" indent="0" eaLnBrk="1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fr-FR" altLang="fr-FR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Mme EBEL</a:t>
            </a:r>
          </a:p>
          <a:p>
            <a:pPr marL="0" indent="0" eaLnBrk="1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fr-FR" altLang="fr-FR" sz="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fr-FR" alt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Secrétaire de direction</a:t>
            </a:r>
          </a:p>
          <a:p>
            <a:pPr marL="0" indent="0" eaLnBrk="1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fr-FR" altLang="fr-FR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Mme FRIEDRICH</a:t>
            </a:r>
          </a:p>
          <a:p>
            <a:pPr marL="0" indent="0" eaLnBrk="1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fr-FR" altLang="fr-FR" sz="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fr-FR" alt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793320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417443" y="277905"/>
            <a:ext cx="8611253" cy="5875245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fr-FR" altLang="fr-FR" sz="32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Personnel enseignant</a:t>
            </a:r>
          </a:p>
          <a:p>
            <a:pPr marL="0" indent="0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fr-FR" alt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38 professeurs</a:t>
            </a:r>
            <a:r>
              <a:rPr lang="fr-FR" alt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endParaRPr lang="fr-FR" alt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fr-FR" altLang="fr-FR" sz="32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Personnel non enseignant</a:t>
            </a:r>
          </a:p>
          <a:p>
            <a:pPr marL="457200" indent="-457200" eaLnBrk="1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alt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5 Assistants d’éducation</a:t>
            </a:r>
          </a:p>
          <a:p>
            <a:pPr marL="457200" indent="-457200" eaLnBrk="1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alt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Infirmière scolaire : Mme HAZEMANN</a:t>
            </a:r>
          </a:p>
          <a:p>
            <a:pPr marL="457200" indent="-457200" eaLnBrk="1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alt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Assistante sociale : Mme KUSTER</a:t>
            </a:r>
          </a:p>
          <a:p>
            <a:pPr marL="457200" indent="-457200" eaLnBrk="1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alt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Psychologue, conseil en orientation : M. GSELL</a:t>
            </a:r>
            <a:r>
              <a:rPr lang="fr-FR" alt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457200" indent="-457200" eaLnBrk="1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alt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17 agents techniques et d’entretien</a:t>
            </a:r>
            <a:r>
              <a:rPr lang="fr-FR" alt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551723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26963" y="211139"/>
            <a:ext cx="4596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Effectifs au 01/09/22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78A43832-7C38-461F-8C93-B2DBBE2560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17454"/>
              </p:ext>
            </p:extLst>
          </p:nvPr>
        </p:nvGraphicFramePr>
        <p:xfrm>
          <a:off x="1110503" y="1755589"/>
          <a:ext cx="609599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4171374318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8410432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977428286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837868697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60864157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404203097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8318413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221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6e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831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5e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498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4e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452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3e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274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794473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80594ED8-3C35-4687-B2D9-612F4BA92C64}"/>
              </a:ext>
            </a:extLst>
          </p:cNvPr>
          <p:cNvSpPr/>
          <p:nvPr/>
        </p:nvSpPr>
        <p:spPr>
          <a:xfrm>
            <a:off x="1586752" y="4629835"/>
            <a:ext cx="66966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Effectif des élèves en section sportive :</a:t>
            </a:r>
            <a:r>
              <a:rPr lang="fr-FR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10 élèves de 3e</a:t>
            </a: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59F1DBF0-1D21-E63C-FC77-58DCD8A089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332018"/>
              </p:ext>
            </p:extLst>
          </p:nvPr>
        </p:nvGraphicFramePr>
        <p:xfrm>
          <a:off x="7206502" y="1755589"/>
          <a:ext cx="94689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898">
                  <a:extLst>
                    <a:ext uri="{9D8B030D-6E8A-4147-A177-3AD203B41FA5}">
                      <a16:colId xmlns:a16="http://schemas.microsoft.com/office/drawing/2014/main" val="41668085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Bilingues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8194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006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979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784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285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528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927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68564" y="460052"/>
            <a:ext cx="7314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Résultats au DNB et affectations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57EF5368-46FA-4E10-8F81-1D41BD308C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996535"/>
              </p:ext>
            </p:extLst>
          </p:nvPr>
        </p:nvGraphicFramePr>
        <p:xfrm>
          <a:off x="1485900" y="1564054"/>
          <a:ext cx="6134100" cy="165393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84738">
                  <a:extLst>
                    <a:ext uri="{9D8B030D-6E8A-4147-A177-3AD203B41FA5}">
                      <a16:colId xmlns:a16="http://schemas.microsoft.com/office/drawing/2014/main" val="476466804"/>
                    </a:ext>
                  </a:extLst>
                </a:gridCol>
                <a:gridCol w="1046285">
                  <a:extLst>
                    <a:ext uri="{9D8B030D-6E8A-4147-A177-3AD203B41FA5}">
                      <a16:colId xmlns:a16="http://schemas.microsoft.com/office/drawing/2014/main" val="4046710445"/>
                    </a:ext>
                  </a:extLst>
                </a:gridCol>
                <a:gridCol w="960484">
                  <a:extLst>
                    <a:ext uri="{9D8B030D-6E8A-4147-A177-3AD203B41FA5}">
                      <a16:colId xmlns:a16="http://schemas.microsoft.com/office/drawing/2014/main" val="3661103650"/>
                    </a:ext>
                  </a:extLst>
                </a:gridCol>
                <a:gridCol w="1047531">
                  <a:extLst>
                    <a:ext uri="{9D8B030D-6E8A-4147-A177-3AD203B41FA5}">
                      <a16:colId xmlns:a16="http://schemas.microsoft.com/office/drawing/2014/main" val="4107547743"/>
                    </a:ext>
                  </a:extLst>
                </a:gridCol>
                <a:gridCol w="1047531">
                  <a:extLst>
                    <a:ext uri="{9D8B030D-6E8A-4147-A177-3AD203B41FA5}">
                      <a16:colId xmlns:a16="http://schemas.microsoft.com/office/drawing/2014/main" val="2607632968"/>
                    </a:ext>
                  </a:extLst>
                </a:gridCol>
                <a:gridCol w="1047531">
                  <a:extLst>
                    <a:ext uri="{9D8B030D-6E8A-4147-A177-3AD203B41FA5}">
                      <a16:colId xmlns:a16="http://schemas.microsoft.com/office/drawing/2014/main" val="8449295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600" dirty="0"/>
                        <a:t>Session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Très bien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Bien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Assez-bien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Admis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7291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/>
                        <a:t>NB d’élèves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7683951"/>
                  </a:ext>
                </a:extLst>
              </a:tr>
              <a:tr h="495691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/>
                        <a:t>En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48,3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20,8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15,8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98,36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0466337"/>
                  </a:ext>
                </a:extLst>
              </a:tr>
            </a:tbl>
          </a:graphicData>
        </a:graphic>
      </p:graphicFrame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AE9179F6-29EC-4AC7-A807-2B14F731BE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761401"/>
              </p:ext>
            </p:extLst>
          </p:nvPr>
        </p:nvGraphicFramePr>
        <p:xfrm>
          <a:off x="1524000" y="3640016"/>
          <a:ext cx="6096000" cy="1854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79685">
                  <a:extLst>
                    <a:ext uri="{9D8B030D-6E8A-4147-A177-3AD203B41FA5}">
                      <a16:colId xmlns:a16="http://schemas.microsoft.com/office/drawing/2014/main" val="1144565093"/>
                    </a:ext>
                  </a:extLst>
                </a:gridCol>
                <a:gridCol w="1160584">
                  <a:extLst>
                    <a:ext uri="{9D8B030D-6E8A-4147-A177-3AD203B41FA5}">
                      <a16:colId xmlns:a16="http://schemas.microsoft.com/office/drawing/2014/main" val="2837937124"/>
                    </a:ext>
                  </a:extLst>
                </a:gridCol>
                <a:gridCol w="1107831">
                  <a:extLst>
                    <a:ext uri="{9D8B030D-6E8A-4147-A177-3AD203B41FA5}">
                      <a16:colId xmlns:a16="http://schemas.microsoft.com/office/drawing/2014/main" val="1871349189"/>
                    </a:ext>
                  </a:extLst>
                </a:gridCol>
                <a:gridCol w="1116623">
                  <a:extLst>
                    <a:ext uri="{9D8B030D-6E8A-4147-A177-3AD203B41FA5}">
                      <a16:colId xmlns:a16="http://schemas.microsoft.com/office/drawing/2014/main" val="79295424"/>
                    </a:ext>
                  </a:extLst>
                </a:gridCol>
                <a:gridCol w="1131277">
                  <a:extLst>
                    <a:ext uri="{9D8B030D-6E8A-4147-A177-3AD203B41FA5}">
                      <a16:colId xmlns:a16="http://schemas.microsoft.com/office/drawing/2014/main" val="4283249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2</a:t>
                      </a:r>
                      <a:r>
                        <a:rPr lang="fr-FR" sz="1600" baseline="30000" dirty="0"/>
                        <a:t>nde</a:t>
                      </a:r>
                      <a:r>
                        <a:rPr lang="fr-FR" sz="1600" dirty="0"/>
                        <a:t> GT*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2</a:t>
                      </a:r>
                      <a:r>
                        <a:rPr lang="fr-FR" sz="1600" baseline="30000" dirty="0"/>
                        <a:t>nde</a:t>
                      </a:r>
                      <a:r>
                        <a:rPr lang="fr-FR" sz="1600" dirty="0"/>
                        <a:t> PRO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1CAP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840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/>
                        <a:t>Affectés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044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/>
                        <a:t>Non affectés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766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/>
                        <a:t>Apprentissage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564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78,8  %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8,9%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10,5 %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123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99086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7E979A38-C06A-4447-B4B2-38C99784AC55}"/>
              </a:ext>
            </a:extLst>
          </p:cNvPr>
          <p:cNvSpPr txBox="1"/>
          <p:nvPr/>
        </p:nvSpPr>
        <p:spPr>
          <a:xfrm>
            <a:off x="1524000" y="5679831"/>
            <a:ext cx="609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* 2GT lycée </a:t>
            </a:r>
            <a:r>
              <a:rPr lang="fr-FR" sz="1400" dirty="0" err="1"/>
              <a:t>Schuré</a:t>
            </a:r>
            <a:r>
              <a:rPr lang="fr-FR" sz="1400" dirty="0"/>
              <a:t> : 72 élèves, soit 74,2 % des affectés en 2GT</a:t>
            </a:r>
          </a:p>
        </p:txBody>
      </p:sp>
    </p:spTree>
    <p:extLst>
      <p:ext uri="{BB962C8B-B14F-4D97-AF65-F5344CB8AC3E}">
        <p14:creationId xmlns:p14="http://schemas.microsoft.com/office/powerpoint/2010/main" val="3325934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4539" y="1420678"/>
            <a:ext cx="7406505" cy="5437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Le carnet de correspondance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Retard, absences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Règlement intérieur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Demi-pension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altLang="fr-FR" sz="3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altLang="fr-FR" sz="3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altLang="fr-FR" sz="3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015770" y="241176"/>
            <a:ext cx="2741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 scolaire</a:t>
            </a:r>
          </a:p>
        </p:txBody>
      </p:sp>
    </p:spTree>
    <p:extLst>
      <p:ext uri="{BB962C8B-B14F-4D97-AF65-F5344CB8AC3E}">
        <p14:creationId xmlns:p14="http://schemas.microsoft.com/office/powerpoint/2010/main" val="2491833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9359" y="943366"/>
            <a:ext cx="7182272" cy="5898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Cahier de textes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Notes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Absences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Messagerie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Actualités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Orientation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fr-FR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Attention : Mots de passe personnels</a:t>
            </a:r>
            <a:endParaRPr lang="fr-FR" altLang="fr-FR" sz="3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altLang="fr-FR" sz="3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69358" y="173942"/>
            <a:ext cx="6724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 : Mon Bureau Numérique</a:t>
            </a:r>
          </a:p>
        </p:txBody>
      </p:sp>
    </p:spTree>
    <p:extLst>
      <p:ext uri="{BB962C8B-B14F-4D97-AF65-F5344CB8AC3E}">
        <p14:creationId xmlns:p14="http://schemas.microsoft.com/office/powerpoint/2010/main" val="236549769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1806</TotalTime>
  <Words>497</Words>
  <Application>Microsoft Office PowerPoint</Application>
  <PresentationFormat>Affichage à l'écran (4:3)</PresentationFormat>
  <Paragraphs>195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Wingdings</vt:lpstr>
      <vt:lpstr>Wingdings 3</vt:lpstr>
      <vt:lpstr>Brin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pac</dc:creator>
  <cp:lastModifiedBy>Mathieu Depenau</cp:lastModifiedBy>
  <cp:revision>119</cp:revision>
  <cp:lastPrinted>2022-09-01T06:09:06Z</cp:lastPrinted>
  <dcterms:created xsi:type="dcterms:W3CDTF">2017-09-03T10:14:50Z</dcterms:created>
  <dcterms:modified xsi:type="dcterms:W3CDTF">2022-11-08T11:09:23Z</dcterms:modified>
</cp:coreProperties>
</file>